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  <p:sldMasterId id="2147483683" r:id="rId2"/>
  </p:sldMasterIdLst>
  <p:notesMasterIdLst>
    <p:notesMasterId r:id="rId14"/>
  </p:notesMasterIdLst>
  <p:sldIdLst>
    <p:sldId id="256" r:id="rId3"/>
    <p:sldId id="258" r:id="rId4"/>
    <p:sldId id="310" r:id="rId5"/>
    <p:sldId id="311" r:id="rId6"/>
    <p:sldId id="312" r:id="rId7"/>
    <p:sldId id="313" r:id="rId8"/>
    <p:sldId id="314" r:id="rId9"/>
    <p:sldId id="309" r:id="rId10"/>
    <p:sldId id="308" r:id="rId11"/>
    <p:sldId id="307" r:id="rId12"/>
    <p:sldId id="304" r:id="rId13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5"/>
    </p:embeddedFont>
    <p:embeddedFont>
      <p:font typeface="Fira Sans Extra Condensed Medium" panose="020B0604020202020204" charset="0"/>
      <p:regular r:id="rId16"/>
      <p:bold r:id="rId17"/>
      <p:italic r:id="rId18"/>
      <p:boldItalic r:id="rId19"/>
    </p:embeddedFont>
    <p:embeddedFont>
      <p:font typeface="Proxima Nova" panose="020B0604020202020204" charset="0"/>
      <p:regular r:id="rId20"/>
      <p:bold r:id="rId21"/>
      <p:italic r:id="rId22"/>
      <p:boldItalic r:id="rId23"/>
    </p:embeddedFont>
    <p:embeddedFont>
      <p:font typeface="Sulphur Point" panose="020B0604020202020204" charset="0"/>
      <p:regular r:id="rId24"/>
      <p:bold r:id="rId25"/>
    </p:embeddedFont>
    <p:embeddedFont>
      <p:font typeface="Verdana" panose="020B060403050404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thanh phong" initials="tp" lastIdx="13" clrIdx="0">
    <p:extLst>
      <p:ext uri="{19B8F6BF-5375-455C-9EA6-DF929625EA0E}">
        <p15:presenceInfo xmlns:p15="http://schemas.microsoft.com/office/powerpoint/2012/main" userId="c72608d7bfa2424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D036C85-1D35-481B-84FB-647BAAA508FA}">
  <a:tblStyle styleId="{3D036C85-1D35-481B-84FB-647BAAA508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9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commentAuthors" Target="commentAuthors.xml"/><Relationship Id="rId8" Type="http://schemas.openxmlformats.org/officeDocument/2006/relationships/slide" Target="slides/slide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9-14T17:03:14.195" idx="10">
    <p:pos x="5668" y="274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9-14T17:03:14.195" idx="11">
    <p:pos x="5668" y="274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4-02T16:37:15.272" idx="13">
    <p:pos x="4204" y="864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4388e52f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4388e52f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0669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2" name="Google Shape;11192;gf4388e52f4_0_23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3" name="Google Shape;11193;gf4388e52f4_0_23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52205502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52205502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4388e52f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4388e52f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4468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4388e52f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4388e52f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5540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4388e52f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4388e52f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526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4388e52f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4388e52f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3088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4388e52f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4388e52f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1390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4388e52f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4388e52f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8306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4388e52f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4388e52f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338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1046600"/>
            <a:ext cx="5804400" cy="16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6775" y="3256600"/>
            <a:ext cx="2423700" cy="8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FFD312"/>
                </a:solidFill>
                <a:latin typeface="Sulphur Point"/>
                <a:ea typeface="Sulphur Point"/>
                <a:cs typeface="Sulphur Point"/>
                <a:sym typeface="Sulphur Poin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2"/>
          </p:nvPr>
        </p:nvSpPr>
        <p:spPr>
          <a:xfrm>
            <a:off x="5104200" y="3963550"/>
            <a:ext cx="14190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8428900" y="0"/>
            <a:ext cx="0" cy="5227800"/>
          </a:xfrm>
          <a:prstGeom prst="straightConnector1">
            <a:avLst/>
          </a:prstGeom>
          <a:noFill/>
          <a:ln w="9525" cap="flat" cmpd="sng">
            <a:solidFill>
              <a:srgbClr val="FFD31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530125"/>
            <a:ext cx="39498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>
            <a:spLocks noGrp="1"/>
          </p:cNvSpPr>
          <p:nvPr>
            <p:ph type="ctrTitle"/>
          </p:nvPr>
        </p:nvSpPr>
        <p:spPr>
          <a:xfrm>
            <a:off x="1826663" y="1452225"/>
            <a:ext cx="2251800" cy="4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>
            <a:off x="1826663" y="1867275"/>
            <a:ext cx="22518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2" hasCustomPrompt="1"/>
          </p:nvPr>
        </p:nvSpPr>
        <p:spPr>
          <a:xfrm>
            <a:off x="1003768" y="1452225"/>
            <a:ext cx="822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ctrTitle" idx="3"/>
          </p:nvPr>
        </p:nvSpPr>
        <p:spPr>
          <a:xfrm>
            <a:off x="1826813" y="2543900"/>
            <a:ext cx="2249400" cy="4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4"/>
          </p:nvPr>
        </p:nvSpPr>
        <p:spPr>
          <a:xfrm>
            <a:off x="1826663" y="2959100"/>
            <a:ext cx="22494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5" hasCustomPrompt="1"/>
          </p:nvPr>
        </p:nvSpPr>
        <p:spPr>
          <a:xfrm>
            <a:off x="1003638" y="2543900"/>
            <a:ext cx="822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ctrTitle" idx="6"/>
          </p:nvPr>
        </p:nvSpPr>
        <p:spPr>
          <a:xfrm>
            <a:off x="1826888" y="3636200"/>
            <a:ext cx="2249400" cy="4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7"/>
          </p:nvPr>
        </p:nvSpPr>
        <p:spPr>
          <a:xfrm>
            <a:off x="1827037" y="4051402"/>
            <a:ext cx="22494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8" hasCustomPrompt="1"/>
          </p:nvPr>
        </p:nvSpPr>
        <p:spPr>
          <a:xfrm>
            <a:off x="1003638" y="3636200"/>
            <a:ext cx="822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ctrTitle" idx="9"/>
          </p:nvPr>
        </p:nvSpPr>
        <p:spPr>
          <a:xfrm>
            <a:off x="5888563" y="1452225"/>
            <a:ext cx="2251800" cy="4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3"/>
          </p:nvPr>
        </p:nvSpPr>
        <p:spPr>
          <a:xfrm>
            <a:off x="5888563" y="1867425"/>
            <a:ext cx="22518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14" hasCustomPrompt="1"/>
          </p:nvPr>
        </p:nvSpPr>
        <p:spPr>
          <a:xfrm>
            <a:off x="5065663" y="1452225"/>
            <a:ext cx="822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ctrTitle" idx="15"/>
          </p:nvPr>
        </p:nvSpPr>
        <p:spPr>
          <a:xfrm>
            <a:off x="5888575" y="2543900"/>
            <a:ext cx="2251800" cy="4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6"/>
          </p:nvPr>
        </p:nvSpPr>
        <p:spPr>
          <a:xfrm>
            <a:off x="5888563" y="2959100"/>
            <a:ext cx="22518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17" hasCustomPrompt="1"/>
          </p:nvPr>
        </p:nvSpPr>
        <p:spPr>
          <a:xfrm>
            <a:off x="5065662" y="2543900"/>
            <a:ext cx="822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ctrTitle" idx="18"/>
          </p:nvPr>
        </p:nvSpPr>
        <p:spPr>
          <a:xfrm>
            <a:off x="5888563" y="3636197"/>
            <a:ext cx="2251800" cy="4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9"/>
          </p:nvPr>
        </p:nvSpPr>
        <p:spPr>
          <a:xfrm>
            <a:off x="5888563" y="4051400"/>
            <a:ext cx="22518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20" hasCustomPrompt="1"/>
          </p:nvPr>
        </p:nvSpPr>
        <p:spPr>
          <a:xfrm>
            <a:off x="5065663" y="3636200"/>
            <a:ext cx="822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21"/>
          </p:nvPr>
        </p:nvSpPr>
        <p:spPr>
          <a:xfrm>
            <a:off x="720000" y="535000"/>
            <a:ext cx="7704000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_2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p32"/>
          <p:cNvCxnSpPr/>
          <p:nvPr/>
        </p:nvCxnSpPr>
        <p:spPr>
          <a:xfrm>
            <a:off x="716775" y="-34675"/>
            <a:ext cx="0" cy="5227800"/>
          </a:xfrm>
          <a:prstGeom prst="straightConnector1">
            <a:avLst/>
          </a:prstGeom>
          <a:noFill/>
          <a:ln w="9525" cap="flat" cmpd="sng">
            <a:solidFill>
              <a:srgbClr val="FFD31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226;p32"/>
          <p:cNvCxnSpPr/>
          <p:nvPr/>
        </p:nvCxnSpPr>
        <p:spPr>
          <a:xfrm>
            <a:off x="-59450" y="535000"/>
            <a:ext cx="9203400" cy="0"/>
          </a:xfrm>
          <a:prstGeom prst="straightConnector1">
            <a:avLst/>
          </a:prstGeom>
          <a:noFill/>
          <a:ln w="9525" cap="flat" cmpd="sng">
            <a:solidFill>
              <a:srgbClr val="FFD31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" name="Google Shape;227;p32"/>
          <p:cNvSpPr/>
          <p:nvPr/>
        </p:nvSpPr>
        <p:spPr>
          <a:xfrm>
            <a:off x="238275" y="3651500"/>
            <a:ext cx="957000" cy="957000"/>
          </a:xfrm>
          <a:prstGeom prst="ellipse">
            <a:avLst/>
          </a:prstGeom>
          <a:solidFill>
            <a:srgbClr val="EE58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0" name="Google Shape;230;p33"/>
          <p:cNvCxnSpPr/>
          <p:nvPr/>
        </p:nvCxnSpPr>
        <p:spPr>
          <a:xfrm>
            <a:off x="-59450" y="539500"/>
            <a:ext cx="9203400" cy="0"/>
          </a:xfrm>
          <a:prstGeom prst="straightConnector1">
            <a:avLst/>
          </a:prstGeom>
          <a:noFill/>
          <a:ln w="9525" cap="flat" cmpd="sng">
            <a:solidFill>
              <a:srgbClr val="FFD31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p33"/>
          <p:cNvCxnSpPr/>
          <p:nvPr/>
        </p:nvCxnSpPr>
        <p:spPr>
          <a:xfrm>
            <a:off x="-59450" y="4608500"/>
            <a:ext cx="9203400" cy="0"/>
          </a:xfrm>
          <a:prstGeom prst="straightConnector1">
            <a:avLst/>
          </a:prstGeom>
          <a:noFill/>
          <a:ln w="9525" cap="flat" cmpd="sng">
            <a:solidFill>
              <a:srgbClr val="FFD31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" name="Google Shape;232;p33"/>
          <p:cNvSpPr/>
          <p:nvPr/>
        </p:nvSpPr>
        <p:spPr>
          <a:xfrm>
            <a:off x="238275" y="61000"/>
            <a:ext cx="957000" cy="957000"/>
          </a:xfrm>
          <a:prstGeom prst="ellipse">
            <a:avLst/>
          </a:prstGeom>
          <a:solidFill>
            <a:srgbClr val="EE58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3"/>
          <p:cNvSpPr/>
          <p:nvPr/>
        </p:nvSpPr>
        <p:spPr>
          <a:xfrm>
            <a:off x="1226500" y="818625"/>
            <a:ext cx="660600" cy="660600"/>
          </a:xfrm>
          <a:prstGeom prst="ellipse">
            <a:avLst/>
          </a:prstGeom>
          <a:solidFill>
            <a:srgbClr val="EE58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ulphur Point"/>
              <a:buNone/>
              <a:defRPr sz="3500" b="1">
                <a:solidFill>
                  <a:schemeClr val="dk1"/>
                </a:solidFill>
                <a:latin typeface="Sulphur Point"/>
                <a:ea typeface="Sulphur Point"/>
                <a:cs typeface="Sulphur Point"/>
                <a:sym typeface="Sulphur Poi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ulphur Point"/>
              <a:buChar char="●"/>
              <a:defRPr>
                <a:solidFill>
                  <a:schemeClr val="dk1"/>
                </a:solidFill>
                <a:latin typeface="Sulphur Point"/>
                <a:ea typeface="Sulphur Point"/>
                <a:cs typeface="Sulphur Point"/>
                <a:sym typeface="Sulphur Poin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ulphur Point"/>
              <a:buChar char="○"/>
              <a:defRPr>
                <a:solidFill>
                  <a:schemeClr val="dk1"/>
                </a:solidFill>
                <a:latin typeface="Sulphur Point"/>
                <a:ea typeface="Sulphur Point"/>
                <a:cs typeface="Sulphur Point"/>
                <a:sym typeface="Sulphur Poin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ulphur Point"/>
              <a:buChar char="■"/>
              <a:defRPr>
                <a:solidFill>
                  <a:schemeClr val="dk1"/>
                </a:solidFill>
                <a:latin typeface="Sulphur Point"/>
                <a:ea typeface="Sulphur Point"/>
                <a:cs typeface="Sulphur Point"/>
                <a:sym typeface="Sulphur Poin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ulphur Point"/>
              <a:buChar char="●"/>
              <a:defRPr>
                <a:solidFill>
                  <a:schemeClr val="dk1"/>
                </a:solidFill>
                <a:latin typeface="Sulphur Point"/>
                <a:ea typeface="Sulphur Point"/>
                <a:cs typeface="Sulphur Point"/>
                <a:sym typeface="Sulphur Poin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ulphur Point"/>
              <a:buChar char="○"/>
              <a:defRPr>
                <a:solidFill>
                  <a:schemeClr val="dk1"/>
                </a:solidFill>
                <a:latin typeface="Sulphur Point"/>
                <a:ea typeface="Sulphur Point"/>
                <a:cs typeface="Sulphur Point"/>
                <a:sym typeface="Sulphur Poin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ulphur Point"/>
              <a:buChar char="■"/>
              <a:defRPr>
                <a:solidFill>
                  <a:schemeClr val="dk1"/>
                </a:solidFill>
                <a:latin typeface="Sulphur Point"/>
                <a:ea typeface="Sulphur Point"/>
                <a:cs typeface="Sulphur Point"/>
                <a:sym typeface="Sulphur Poin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ulphur Point"/>
              <a:buChar char="●"/>
              <a:defRPr>
                <a:solidFill>
                  <a:schemeClr val="dk1"/>
                </a:solidFill>
                <a:latin typeface="Sulphur Point"/>
                <a:ea typeface="Sulphur Point"/>
                <a:cs typeface="Sulphur Point"/>
                <a:sym typeface="Sulphur Poin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ulphur Point"/>
              <a:buChar char="○"/>
              <a:defRPr>
                <a:solidFill>
                  <a:schemeClr val="dk1"/>
                </a:solidFill>
                <a:latin typeface="Sulphur Point"/>
                <a:ea typeface="Sulphur Point"/>
                <a:cs typeface="Sulphur Point"/>
                <a:sym typeface="Sulphur Poin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ulphur Point"/>
              <a:buChar char="■"/>
              <a:defRPr>
                <a:solidFill>
                  <a:schemeClr val="dk1"/>
                </a:solidFill>
                <a:latin typeface="Sulphur Point"/>
                <a:ea typeface="Sulphur Point"/>
                <a:cs typeface="Sulphur Point"/>
                <a:sym typeface="Sulphur Poi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59" r:id="rId4"/>
    <p:sldLayoutId id="2147483678" r:id="rId5"/>
    <p:sldLayoutId id="2147483679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orient="horz" pos="339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34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244;p37">
            <a:extLst>
              <a:ext uri="{FF2B5EF4-FFF2-40B4-BE49-F238E27FC236}">
                <a16:creationId xmlns:a16="http://schemas.microsoft.com/office/drawing/2014/main" id="{11681BCC-1EBB-0DAD-3887-4C7DD7ABC291}"/>
              </a:ext>
            </a:extLst>
          </p:cNvPr>
          <p:cNvCxnSpPr>
            <a:cxnSpLocks/>
          </p:cNvCxnSpPr>
          <p:nvPr/>
        </p:nvCxnSpPr>
        <p:spPr>
          <a:xfrm>
            <a:off x="8428401" y="2960550"/>
            <a:ext cx="0" cy="218295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4" name="Google Shape;244;p37"/>
          <p:cNvCxnSpPr/>
          <p:nvPr/>
        </p:nvCxnSpPr>
        <p:spPr>
          <a:xfrm>
            <a:off x="-59400" y="2608670"/>
            <a:ext cx="9203400" cy="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 descr="Social studies RGB color icon. Group of people, flags. Humanities science.  Social science learning in schools, universities. Isolated vector  illustration. Simple filled line drawing 5849024 Vector Art at Vecteezy">
            <a:extLst>
              <a:ext uri="{FF2B5EF4-FFF2-40B4-BE49-F238E27FC236}">
                <a16:creationId xmlns:a16="http://schemas.microsoft.com/office/drawing/2014/main" id="{5F207C23-32C9-5BD3-20A6-BE844E2FB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269" y="1054512"/>
            <a:ext cx="2542542" cy="254254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45" name="Google Shape;245;p37"/>
          <p:cNvSpPr txBox="1">
            <a:spLocks noGrp="1"/>
          </p:cNvSpPr>
          <p:nvPr>
            <p:ph type="subTitle" idx="1"/>
          </p:nvPr>
        </p:nvSpPr>
        <p:spPr>
          <a:xfrm>
            <a:off x="3045580" y="2629538"/>
            <a:ext cx="2442061" cy="8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500" u="sng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Giảng viên hướng dẫn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Nguyễn</a:t>
            </a:r>
            <a:r>
              <a:rPr lang="en-US" sz="15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500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Hữu</a:t>
            </a:r>
            <a:r>
              <a:rPr lang="en-US" sz="15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Trung</a:t>
            </a:r>
            <a:endParaRPr lang="vi-VN" sz="15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8" name="Google Shape;248;p37"/>
          <p:cNvSpPr txBox="1">
            <a:spLocks noGrp="1"/>
          </p:cNvSpPr>
          <p:nvPr>
            <p:ph type="ctrTitle"/>
          </p:nvPr>
        </p:nvSpPr>
        <p:spPr>
          <a:xfrm>
            <a:off x="32613" y="1513968"/>
            <a:ext cx="6315288" cy="6689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CHUYÊN ĐỀ CÔNG NGHỆ  PHẦM MỀM</a:t>
            </a:r>
            <a:endParaRPr sz="35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49" name="Google Shape;249;p37"/>
          <p:cNvSpPr txBox="1">
            <a:spLocks noGrp="1"/>
          </p:cNvSpPr>
          <p:nvPr>
            <p:ph type="subTitle" idx="2"/>
          </p:nvPr>
        </p:nvSpPr>
        <p:spPr>
          <a:xfrm>
            <a:off x="5676377" y="3737108"/>
            <a:ext cx="2915958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NHÓM 247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TRẦN THANH PHONG_1911062330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NGUYỄN THANH ĐẠT_1911064759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PHẠM BẠCH MINH TRÍ_1911060287</a:t>
            </a:r>
            <a:endParaRPr b="1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Picture 2" descr="Ý nghĩa logo Đại học Công nghệ Tp.HCM (HUTECH)">
            <a:extLst>
              <a:ext uri="{FF2B5EF4-FFF2-40B4-BE49-F238E27FC236}">
                <a16:creationId xmlns:a16="http://schemas.microsoft.com/office/drawing/2014/main" id="{CDF3AD95-3FCA-8547-E8E4-9AACE3B9F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3" y="31686"/>
            <a:ext cx="3859248" cy="123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21D8EA-E965-D640-C55A-CC8E38AF3BF4}"/>
              </a:ext>
            </a:extLst>
          </p:cNvPr>
          <p:cNvSpPr txBox="1"/>
          <p:nvPr/>
        </p:nvSpPr>
        <p:spPr>
          <a:xfrm>
            <a:off x="8690759" y="48357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0"/>
          <p:cNvSpPr txBox="1">
            <a:spLocks noGrp="1"/>
          </p:cNvSpPr>
          <p:nvPr>
            <p:ph type="title"/>
          </p:nvPr>
        </p:nvSpPr>
        <p:spPr>
          <a:xfrm>
            <a:off x="145665" y="384725"/>
            <a:ext cx="3839593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000" b="1" i="1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03. DEMO.</a:t>
            </a:r>
          </a:p>
        </p:txBody>
      </p:sp>
      <p:cxnSp>
        <p:nvCxnSpPr>
          <p:cNvPr id="294" name="Google Shape;294;p40"/>
          <p:cNvCxnSpPr/>
          <p:nvPr/>
        </p:nvCxnSpPr>
        <p:spPr>
          <a:xfrm>
            <a:off x="7611825" y="-34675"/>
            <a:ext cx="0" cy="522780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5" name="Google Shape;295;p40"/>
          <p:cNvCxnSpPr/>
          <p:nvPr/>
        </p:nvCxnSpPr>
        <p:spPr>
          <a:xfrm>
            <a:off x="-29700" y="3840044"/>
            <a:ext cx="9203400" cy="0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122" name="Picture 2" descr="Demo - Free computer icons">
            <a:extLst>
              <a:ext uri="{FF2B5EF4-FFF2-40B4-BE49-F238E27FC236}">
                <a16:creationId xmlns:a16="http://schemas.microsoft.com/office/drawing/2014/main" id="{B3DD3A24-53D1-542F-980A-56DAABA51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237" y="720805"/>
            <a:ext cx="3249930" cy="324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93;p40">
            <a:extLst>
              <a:ext uri="{FF2B5EF4-FFF2-40B4-BE49-F238E27FC236}">
                <a16:creationId xmlns:a16="http://schemas.microsoft.com/office/drawing/2014/main" id="{DCA8D6B9-A6FE-2453-6225-3068D9101E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956239"/>
            <a:ext cx="2498475" cy="4945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sz="1400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Khởi</a:t>
            </a:r>
            <a:r>
              <a:rPr lang="en-US" sz="14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chạy</a:t>
            </a:r>
            <a:r>
              <a:rPr lang="en-US" sz="14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chương</a:t>
            </a:r>
            <a:r>
              <a:rPr lang="en-US" sz="14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trình</a:t>
            </a:r>
            <a:r>
              <a:rPr lang="en-US" sz="14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3C236-E694-91E1-17E4-AC22FD39F5E5}"/>
              </a:ext>
            </a:extLst>
          </p:cNvPr>
          <p:cNvSpPr txBox="1"/>
          <p:nvPr/>
        </p:nvSpPr>
        <p:spPr>
          <a:xfrm>
            <a:off x="145665" y="4517119"/>
            <a:ext cx="60579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b="1" dirty="0">
              <a:solidFill>
                <a:schemeClr val="accent1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  <a:sym typeface="Orbitron"/>
            </a:endParaRPr>
          </a:p>
          <a:p>
            <a:pPr marR="50800" lvl="0">
              <a:buClr>
                <a:schemeClr val="dk1"/>
              </a:buClr>
              <a:buFont typeface="Quicksand"/>
              <a:buChar char="●"/>
            </a:pPr>
            <a:endParaRPr lang="en-US" sz="1400" dirty="0">
              <a:solidFill>
                <a:schemeClr val="accent1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83937-B78E-CE21-3893-44AF9802E2A2}"/>
              </a:ext>
            </a:extLst>
          </p:cNvPr>
          <p:cNvSpPr txBox="1"/>
          <p:nvPr/>
        </p:nvSpPr>
        <p:spPr>
          <a:xfrm>
            <a:off x="108119" y="4076295"/>
            <a:ext cx="899833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1" i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sym typeface="Orbitron"/>
              </a:rPr>
              <a:t>Nguồn</a:t>
            </a:r>
            <a:r>
              <a:rPr lang="en-US" sz="1300" b="1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sym typeface="Orbitron"/>
              </a:rPr>
              <a:t> </a:t>
            </a:r>
            <a:r>
              <a:rPr lang="en-US" sz="1300" b="1" i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sym typeface="Orbitron"/>
              </a:rPr>
              <a:t>tham</a:t>
            </a:r>
            <a:r>
              <a:rPr lang="en-US" sz="1300" b="1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sym typeface="Orbitron"/>
              </a:rPr>
              <a:t> </a:t>
            </a:r>
            <a:r>
              <a:rPr lang="en-US" sz="1300" b="1" i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sym typeface="Orbitron"/>
              </a:rPr>
              <a:t>khảo</a:t>
            </a:r>
            <a:r>
              <a:rPr lang="en-US" sz="1300" b="1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sym typeface="Orbitron"/>
              </a:rPr>
              <a:t> </a:t>
            </a:r>
            <a:r>
              <a:rPr lang="en-US" sz="1300" b="1" i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sym typeface="Orbitron"/>
              </a:rPr>
              <a:t>tài</a:t>
            </a:r>
            <a:r>
              <a:rPr lang="en-US" sz="1300" b="1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sym typeface="Orbitron"/>
              </a:rPr>
              <a:t> </a:t>
            </a:r>
            <a:r>
              <a:rPr lang="en-US" sz="1300" b="1" i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sym typeface="Orbitron"/>
              </a:rPr>
              <a:t>liệu</a:t>
            </a:r>
            <a:r>
              <a:rPr lang="en-US" sz="1300" b="1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sym typeface="Orbitron"/>
              </a:rPr>
              <a:t>: </a:t>
            </a:r>
            <a:r>
              <a:rPr lang="en-US" sz="1300" b="1" i="1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https://tek4.vn/top/top-10-cong-cu-hack-wifi-trong-kali-linux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b="1" i="1" u="sng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E3CA15-6B8B-6210-6E24-A919CBFFCD8E}"/>
              </a:ext>
            </a:extLst>
          </p:cNvPr>
          <p:cNvSpPr txBox="1"/>
          <p:nvPr/>
        </p:nvSpPr>
        <p:spPr>
          <a:xfrm>
            <a:off x="108119" y="4438048"/>
            <a:ext cx="877735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sym typeface="Orbitron"/>
              </a:rPr>
              <a:t>Link download Kali Linux: </a:t>
            </a:r>
            <a:r>
              <a:rPr lang="en-US" sz="1300" b="1" i="1" u="sng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sym typeface="Orbitron"/>
              </a:rPr>
              <a:t>https://www.kali.org/get-kali/</a:t>
            </a:r>
            <a:endParaRPr lang="en-US" sz="1300" b="1" i="1" u="sng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A3CA3E-B937-8D98-C03B-2F4DB90E2FB0}"/>
              </a:ext>
            </a:extLst>
          </p:cNvPr>
          <p:cNvSpPr txBox="1"/>
          <p:nvPr/>
        </p:nvSpPr>
        <p:spPr>
          <a:xfrm>
            <a:off x="8690759" y="483572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074873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anks For Watching GIFs - 60 Best Animated Pics for Free">
            <a:extLst>
              <a:ext uri="{FF2B5EF4-FFF2-40B4-BE49-F238E27FC236}">
                <a16:creationId xmlns:a16="http://schemas.microsoft.com/office/drawing/2014/main" id="{C516B851-5B32-CFCE-002B-F607C2E6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8313"/>
            <a:ext cx="9144000" cy="420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9"/>
          <p:cNvSpPr txBox="1">
            <a:spLocks noGrp="1"/>
          </p:cNvSpPr>
          <p:nvPr>
            <p:ph type="ctrTitle"/>
          </p:nvPr>
        </p:nvSpPr>
        <p:spPr>
          <a:xfrm>
            <a:off x="2501272" y="1674278"/>
            <a:ext cx="4695050" cy="4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ĐỀ TÀI THUYẾT TRÌNH</a:t>
            </a:r>
            <a:endParaRPr i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0" name="Google Shape;270;p39"/>
          <p:cNvSpPr txBox="1">
            <a:spLocks noGrp="1"/>
          </p:cNvSpPr>
          <p:nvPr>
            <p:ph type="subTitle" idx="1"/>
          </p:nvPr>
        </p:nvSpPr>
        <p:spPr>
          <a:xfrm>
            <a:off x="2501272" y="1986258"/>
            <a:ext cx="3937313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Tổng</a:t>
            </a:r>
            <a:r>
              <a:rPr lang="en-US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quan</a:t>
            </a:r>
            <a:r>
              <a:rPr lang="en-US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về</a:t>
            </a:r>
            <a:r>
              <a:rPr lang="en-US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đề</a:t>
            </a:r>
            <a:r>
              <a:rPr lang="en-US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tài</a:t>
            </a:r>
            <a:r>
              <a:rPr lang="en-US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web </a:t>
            </a:r>
            <a:r>
              <a:rPr lang="en-US" b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bán</a:t>
            </a:r>
            <a:r>
              <a:rPr lang="en-US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giày</a:t>
            </a:r>
            <a:r>
              <a:rPr lang="en-US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vi-VN" b="1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1" name="Google Shape;271;p39"/>
          <p:cNvSpPr txBox="1">
            <a:spLocks noGrp="1"/>
          </p:cNvSpPr>
          <p:nvPr>
            <p:ph type="title" idx="2"/>
          </p:nvPr>
        </p:nvSpPr>
        <p:spPr>
          <a:xfrm>
            <a:off x="1621910" y="1707731"/>
            <a:ext cx="959639" cy="5777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>
                <a:solidFill>
                  <a:schemeClr val="accent1"/>
                </a:solidFill>
              </a:rPr>
              <a:t>01</a:t>
            </a:r>
            <a:endParaRPr sz="5500" dirty="0">
              <a:solidFill>
                <a:schemeClr val="accent1"/>
              </a:solidFill>
            </a:endParaRPr>
          </a:p>
        </p:txBody>
      </p:sp>
      <p:sp>
        <p:nvSpPr>
          <p:cNvPr id="272" name="Google Shape;272;p39"/>
          <p:cNvSpPr txBox="1">
            <a:spLocks noGrp="1"/>
          </p:cNvSpPr>
          <p:nvPr>
            <p:ph type="ctrTitle" idx="3"/>
          </p:nvPr>
        </p:nvSpPr>
        <p:spPr>
          <a:xfrm>
            <a:off x="2501271" y="2783573"/>
            <a:ext cx="5350478" cy="4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800" b="1" i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CÔNG CỤ VÀ MÔI TRƯỜNG</a:t>
            </a:r>
          </a:p>
        </p:txBody>
      </p:sp>
      <p:sp>
        <p:nvSpPr>
          <p:cNvPr id="273" name="Google Shape;273;p39"/>
          <p:cNvSpPr txBox="1">
            <a:spLocks noGrp="1"/>
          </p:cNvSpPr>
          <p:nvPr>
            <p:ph type="subTitle" idx="4"/>
          </p:nvPr>
        </p:nvSpPr>
        <p:spPr>
          <a:xfrm>
            <a:off x="2504120" y="3123191"/>
            <a:ext cx="4833751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b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Công</a:t>
            </a:r>
            <a:r>
              <a:rPr lang="en-US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cụ</a:t>
            </a:r>
            <a:r>
              <a:rPr lang="en-US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và</a:t>
            </a:r>
            <a:r>
              <a:rPr lang="en-US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môi</a:t>
            </a:r>
            <a:r>
              <a:rPr lang="en-US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trường</a:t>
            </a:r>
            <a:r>
              <a:rPr lang="en-US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phát</a:t>
            </a:r>
            <a:r>
              <a:rPr lang="en-US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triển</a:t>
            </a:r>
            <a:r>
              <a:rPr lang="en-US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dự</a:t>
            </a:r>
            <a:r>
              <a:rPr lang="en-US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án</a:t>
            </a:r>
            <a:r>
              <a:rPr lang="en-US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sp>
        <p:nvSpPr>
          <p:cNvPr id="274" name="Google Shape;274;p39"/>
          <p:cNvSpPr txBox="1">
            <a:spLocks noGrp="1"/>
          </p:cNvSpPr>
          <p:nvPr>
            <p:ph type="title" idx="5"/>
          </p:nvPr>
        </p:nvSpPr>
        <p:spPr>
          <a:xfrm>
            <a:off x="1621910" y="2834291"/>
            <a:ext cx="88221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>
                <a:solidFill>
                  <a:schemeClr val="accent1"/>
                </a:solidFill>
              </a:rPr>
              <a:t>02</a:t>
            </a:r>
            <a:endParaRPr sz="5500" dirty="0">
              <a:solidFill>
                <a:schemeClr val="accent1"/>
              </a:solidFill>
            </a:endParaRPr>
          </a:p>
        </p:txBody>
      </p:sp>
      <p:sp>
        <p:nvSpPr>
          <p:cNvPr id="275" name="Google Shape;275;p39"/>
          <p:cNvSpPr txBox="1">
            <a:spLocks noGrp="1"/>
          </p:cNvSpPr>
          <p:nvPr>
            <p:ph type="ctrTitle" idx="6"/>
          </p:nvPr>
        </p:nvSpPr>
        <p:spPr>
          <a:xfrm>
            <a:off x="2504469" y="3926591"/>
            <a:ext cx="4135487" cy="4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i="1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DEMO</a:t>
            </a:r>
            <a:endParaRPr lang="en-US" sz="1800" b="1" i="1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6" name="Google Shape;276;p39"/>
          <p:cNvSpPr txBox="1">
            <a:spLocks noGrp="1"/>
          </p:cNvSpPr>
          <p:nvPr>
            <p:ph type="subTitle" idx="7"/>
          </p:nvPr>
        </p:nvSpPr>
        <p:spPr>
          <a:xfrm>
            <a:off x="2504394" y="4232901"/>
            <a:ext cx="4135487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b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Thực</a:t>
            </a:r>
            <a:r>
              <a:rPr lang="en-US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hiện</a:t>
            </a:r>
            <a:r>
              <a:rPr lang="en-US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chương</a:t>
            </a:r>
            <a:r>
              <a:rPr lang="en-US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trình</a:t>
            </a:r>
            <a:r>
              <a:rPr lang="en-US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vi-VN" b="1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7" name="Google Shape;277;p39"/>
          <p:cNvSpPr txBox="1">
            <a:spLocks noGrp="1"/>
          </p:cNvSpPr>
          <p:nvPr>
            <p:ph type="title" idx="8"/>
          </p:nvPr>
        </p:nvSpPr>
        <p:spPr>
          <a:xfrm>
            <a:off x="1621911" y="3926591"/>
            <a:ext cx="882209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>
                <a:solidFill>
                  <a:schemeClr val="accent1"/>
                </a:solidFill>
              </a:rPr>
              <a:t>03</a:t>
            </a:r>
            <a:endParaRPr sz="5500" dirty="0">
              <a:solidFill>
                <a:schemeClr val="accent1"/>
              </a:solidFill>
            </a:endParaRPr>
          </a:p>
        </p:txBody>
      </p:sp>
      <p:sp>
        <p:nvSpPr>
          <p:cNvPr id="287" name="Google Shape;287;p39"/>
          <p:cNvSpPr txBox="1">
            <a:spLocks noGrp="1"/>
          </p:cNvSpPr>
          <p:nvPr>
            <p:ph type="title" idx="21"/>
          </p:nvPr>
        </p:nvSpPr>
        <p:spPr>
          <a:xfrm>
            <a:off x="716149" y="190312"/>
            <a:ext cx="4959801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NỘI DUNG ĐỀ TÀI THUYẾT TRÌNH</a:t>
            </a:r>
            <a:endParaRPr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3302A9-B44F-AE38-8848-40098AF8F3ED}"/>
              </a:ext>
            </a:extLst>
          </p:cNvPr>
          <p:cNvSpPr txBox="1"/>
          <p:nvPr/>
        </p:nvSpPr>
        <p:spPr>
          <a:xfrm>
            <a:off x="8690759" y="48357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0"/>
          <p:cNvSpPr txBox="1">
            <a:spLocks noGrp="1"/>
          </p:cNvSpPr>
          <p:nvPr>
            <p:ph type="title"/>
          </p:nvPr>
        </p:nvSpPr>
        <p:spPr>
          <a:xfrm>
            <a:off x="145665" y="384725"/>
            <a:ext cx="6156893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000" b="1" i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01. ĐỀ TÀI THUYẾT TRÌNH.</a:t>
            </a:r>
          </a:p>
        </p:txBody>
      </p:sp>
      <p:sp>
        <p:nvSpPr>
          <p:cNvPr id="293" name="Google Shape;293;p40"/>
          <p:cNvSpPr txBox="1">
            <a:spLocks noGrp="1"/>
          </p:cNvSpPr>
          <p:nvPr>
            <p:ph type="body" idx="1"/>
          </p:nvPr>
        </p:nvSpPr>
        <p:spPr>
          <a:xfrm>
            <a:off x="260485" y="987696"/>
            <a:ext cx="7351339" cy="383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r>
              <a:rPr lang="en-US" sz="1800" b="1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1.1. </a:t>
            </a:r>
            <a:r>
              <a:rPr lang="en-US" sz="1800" b="1" i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Tổng</a:t>
            </a:r>
            <a:r>
              <a:rPr lang="en-US" sz="1800" b="1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b="1" i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quan</a:t>
            </a:r>
            <a:r>
              <a:rPr lang="en-US" sz="1800" b="1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b="1" i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dự</a:t>
            </a:r>
            <a:r>
              <a:rPr lang="en-US" sz="1800" b="1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b="1" i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án</a:t>
            </a:r>
            <a:r>
              <a:rPr lang="en-US" sz="1800" b="1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cxnSp>
        <p:nvCxnSpPr>
          <p:cNvPr id="294" name="Google Shape;294;p40"/>
          <p:cNvCxnSpPr/>
          <p:nvPr/>
        </p:nvCxnSpPr>
        <p:spPr>
          <a:xfrm>
            <a:off x="8255352" y="0"/>
            <a:ext cx="0" cy="5227800"/>
          </a:xfrm>
          <a:prstGeom prst="straightConnector1">
            <a:avLst/>
          </a:prstGeom>
          <a:noFill/>
          <a:ln w="9525" cap="flat" cmpd="sng">
            <a:solidFill>
              <a:srgbClr val="FFD31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5" name="Google Shape;295;p40"/>
          <p:cNvCxnSpPr/>
          <p:nvPr/>
        </p:nvCxnSpPr>
        <p:spPr>
          <a:xfrm>
            <a:off x="-59400" y="4405467"/>
            <a:ext cx="9203400" cy="0"/>
          </a:xfrm>
          <a:prstGeom prst="straightConnector1">
            <a:avLst/>
          </a:prstGeom>
          <a:noFill/>
          <a:ln w="9525" cap="flat" cmpd="sng">
            <a:solidFill>
              <a:srgbClr val="FFD31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61DECB3-BD01-C606-1134-4298EDC41207}"/>
              </a:ext>
            </a:extLst>
          </p:cNvPr>
          <p:cNvSpPr txBox="1"/>
          <p:nvPr/>
        </p:nvSpPr>
        <p:spPr>
          <a:xfrm>
            <a:off x="260484" y="1374836"/>
            <a:ext cx="7084943" cy="2982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indent="0" algn="just">
              <a:lnSpc>
                <a:spcPct val="150000"/>
              </a:lnSpc>
              <a:spcBef>
                <a:spcPts val="130"/>
              </a:spcBef>
              <a:spcAft>
                <a:spcPts val="130"/>
              </a:spcAft>
              <a:buNone/>
            </a:pPr>
            <a:r>
              <a:rPr lang="en-US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         </a:t>
            </a:r>
            <a:r>
              <a:rPr lang="en-US" b="0" i="0" dirty="0" err="1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Thiết</a:t>
            </a:r>
            <a:r>
              <a:rPr lang="en-US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0" i="0" dirty="0" err="1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kế</a:t>
            </a:r>
            <a:r>
              <a:rPr lang="en-US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0" i="0" dirty="0" err="1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và</a:t>
            </a:r>
            <a:r>
              <a:rPr lang="en-US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0" i="0" dirty="0" err="1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phát</a:t>
            </a:r>
            <a:r>
              <a:rPr lang="en-US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0" i="0" dirty="0" err="1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triển</a:t>
            </a:r>
            <a:r>
              <a:rPr lang="en-US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0" i="0" dirty="0" err="1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một</a:t>
            </a:r>
            <a:r>
              <a:rPr lang="en-US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0" i="0" dirty="0" err="1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trang</a:t>
            </a:r>
            <a:r>
              <a:rPr lang="en-US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website </a:t>
            </a:r>
            <a:r>
              <a:rPr lang="en-US" b="0" i="0" dirty="0" err="1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cho</a:t>
            </a:r>
            <a:r>
              <a:rPr lang="en-US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0" i="0" dirty="0" err="1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việc</a:t>
            </a:r>
            <a:r>
              <a:rPr lang="en-US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0" i="0" dirty="0" err="1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mua</a:t>
            </a:r>
            <a:r>
              <a:rPr lang="en-US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0" i="0" dirty="0" err="1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hàng</a:t>
            </a:r>
            <a:r>
              <a:rPr lang="en-US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0" i="0" dirty="0" err="1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giày</a:t>
            </a:r>
            <a:r>
              <a:rPr lang="en-US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0" i="0" dirty="0" err="1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trực</a:t>
            </a:r>
            <a:r>
              <a:rPr lang="en-US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0" i="0" dirty="0" err="1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tuyến</a:t>
            </a:r>
            <a:r>
              <a:rPr lang="en-US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en-US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           </a:t>
            </a:r>
            <a:r>
              <a:rPr lang="vi-VN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Mục tiêu của dự án: Tạo ra một </a:t>
            </a:r>
            <a:r>
              <a:rPr lang="en-US" b="0" i="0" dirty="0" err="1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trang</a:t>
            </a:r>
            <a:r>
              <a:rPr lang="en-US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web </a:t>
            </a:r>
            <a:r>
              <a:rPr lang="vi-VN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đơn giản và dễ sử dụng để cho phép người</a:t>
            </a:r>
            <a:r>
              <a:rPr lang="en-US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0" i="0" dirty="0" err="1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dùng</a:t>
            </a:r>
            <a:r>
              <a:rPr lang="en-US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0" i="0" dirty="0" err="1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chọn</a:t>
            </a:r>
            <a:r>
              <a:rPr lang="en-US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0" i="0" dirty="0" err="1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sản</a:t>
            </a:r>
            <a:r>
              <a:rPr lang="en-US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0" i="0" dirty="0" err="1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phẩm</a:t>
            </a:r>
            <a:r>
              <a:rPr lang="en-US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0" i="0" dirty="0" err="1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và</a:t>
            </a:r>
            <a:r>
              <a:rPr lang="en-US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0" i="0" dirty="0" err="1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hoàn</a:t>
            </a:r>
            <a:r>
              <a:rPr lang="en-US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0" i="0" dirty="0" err="1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thành</a:t>
            </a:r>
            <a:r>
              <a:rPr lang="en-US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0" i="0" dirty="0" err="1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quá</a:t>
            </a:r>
            <a:r>
              <a:rPr lang="en-US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0" i="0" dirty="0" err="1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trình</a:t>
            </a:r>
            <a:r>
              <a:rPr lang="en-US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0" i="0" dirty="0" err="1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thanh</a:t>
            </a:r>
            <a:r>
              <a:rPr lang="en-US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0" i="0" dirty="0" err="1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toán</a:t>
            </a:r>
            <a:r>
              <a:rPr lang="en-US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0" i="0" dirty="0" err="1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trực</a:t>
            </a:r>
            <a:r>
              <a:rPr lang="en-US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0" i="0" dirty="0" err="1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tuyến</a:t>
            </a:r>
            <a:r>
              <a:rPr lang="en-US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0" i="0" dirty="0" err="1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dễ</a:t>
            </a:r>
            <a:r>
              <a:rPr lang="en-US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0" i="0" dirty="0" err="1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dàng</a:t>
            </a:r>
            <a:r>
              <a:rPr lang="en-US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0" i="0" dirty="0" err="1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thông</a:t>
            </a:r>
            <a:r>
              <a:rPr lang="en-US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qua </a:t>
            </a:r>
            <a:r>
              <a:rPr lang="en-US" b="0" i="0" dirty="0" err="1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các</a:t>
            </a:r>
            <a:r>
              <a:rPr lang="en-US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0" i="0" dirty="0" err="1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thiết</a:t>
            </a:r>
            <a:r>
              <a:rPr lang="en-US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0" i="0" dirty="0" err="1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bị</a:t>
            </a:r>
            <a:r>
              <a:rPr lang="en-US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0" i="0" dirty="0" err="1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có</a:t>
            </a:r>
            <a:r>
              <a:rPr lang="en-US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0" i="0" dirty="0" err="1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kết</a:t>
            </a:r>
            <a:r>
              <a:rPr lang="en-US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0" i="0" dirty="0" err="1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nối</a:t>
            </a:r>
            <a:r>
              <a:rPr lang="en-US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internet.</a:t>
            </a:r>
            <a:endParaRPr lang="vi-VN" b="0" i="0" dirty="0">
              <a:solidFill>
                <a:schemeClr val="accent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          </a:t>
            </a:r>
            <a:r>
              <a:rPr lang="vi-VN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Phạm vi của dự án: Thiết kế và phát triển một </a:t>
            </a:r>
            <a:r>
              <a:rPr lang="en-US" b="0" i="0" dirty="0" err="1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trang</a:t>
            </a:r>
            <a:r>
              <a:rPr lang="en-US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web </a:t>
            </a:r>
            <a:r>
              <a:rPr lang="vi-VN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cho hệ điều hành </a:t>
            </a:r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Windows</a:t>
            </a:r>
            <a:r>
              <a:rPr lang="vi-VN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, bao gồm các tính năng đặt hàng, thanh toán,</a:t>
            </a:r>
            <a:r>
              <a:rPr lang="en-US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0" i="0" dirty="0" err="1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xem</a:t>
            </a:r>
            <a:r>
              <a:rPr lang="en-US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chi </a:t>
            </a:r>
            <a:r>
              <a:rPr lang="en-US" b="0" i="0" dirty="0" err="1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tiết</a:t>
            </a:r>
            <a:r>
              <a:rPr lang="en-US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sản phẩm và cập nhật thông tin đơn hàng.</a:t>
            </a:r>
            <a:endParaRPr lang="en-US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39700" indent="0" algn="just">
              <a:lnSpc>
                <a:spcPct val="150000"/>
              </a:lnSpc>
              <a:spcBef>
                <a:spcPts val="130"/>
              </a:spcBef>
              <a:spcAft>
                <a:spcPts val="130"/>
              </a:spcAft>
              <a:buNone/>
            </a:pPr>
            <a:endParaRPr lang="vi-VN" sz="1400" i="1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4851C617-681B-D6B1-5B73-044D43B49E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2026542" cy="202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Developer - Free user icons">
            <a:extLst>
              <a:ext uri="{FF2B5EF4-FFF2-40B4-BE49-F238E27FC236}">
                <a16:creationId xmlns:a16="http://schemas.microsoft.com/office/drawing/2014/main" id="{A71F5BC5-2099-E145-2098-731E31369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669" y="1576595"/>
            <a:ext cx="1634678" cy="16346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1964D9-055C-DAA5-628F-78410D68584D}"/>
              </a:ext>
            </a:extLst>
          </p:cNvPr>
          <p:cNvSpPr txBox="1"/>
          <p:nvPr/>
        </p:nvSpPr>
        <p:spPr>
          <a:xfrm>
            <a:off x="8690759" y="48357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52323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0"/>
          <p:cNvSpPr txBox="1">
            <a:spLocks noGrp="1"/>
          </p:cNvSpPr>
          <p:nvPr>
            <p:ph type="title"/>
          </p:nvPr>
        </p:nvSpPr>
        <p:spPr>
          <a:xfrm>
            <a:off x="145665" y="384725"/>
            <a:ext cx="6156893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000" b="1" i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01. ĐỀ TÀI THUYẾT TRÌNH.</a:t>
            </a:r>
          </a:p>
        </p:txBody>
      </p:sp>
      <p:sp>
        <p:nvSpPr>
          <p:cNvPr id="293" name="Google Shape;293;p40"/>
          <p:cNvSpPr txBox="1">
            <a:spLocks noGrp="1"/>
          </p:cNvSpPr>
          <p:nvPr>
            <p:ph type="body" idx="1"/>
          </p:nvPr>
        </p:nvSpPr>
        <p:spPr>
          <a:xfrm>
            <a:off x="260485" y="987696"/>
            <a:ext cx="7351339" cy="383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r>
              <a:rPr lang="en-US" sz="1800" b="1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1.2. </a:t>
            </a:r>
            <a:r>
              <a:rPr lang="en-US" sz="1800" b="1" i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Tổng</a:t>
            </a:r>
            <a:r>
              <a:rPr lang="en-US" sz="1800" b="1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b="1" i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quan</a:t>
            </a:r>
            <a:r>
              <a:rPr lang="en-US" sz="1800" b="1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b="1" i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dự</a:t>
            </a:r>
            <a:r>
              <a:rPr lang="en-US" sz="1800" b="1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b="1" i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án</a:t>
            </a:r>
            <a:r>
              <a:rPr lang="en-US" sz="1800" b="1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cxnSp>
        <p:nvCxnSpPr>
          <p:cNvPr id="294" name="Google Shape;294;p40"/>
          <p:cNvCxnSpPr/>
          <p:nvPr/>
        </p:nvCxnSpPr>
        <p:spPr>
          <a:xfrm>
            <a:off x="8255352" y="0"/>
            <a:ext cx="0" cy="5227800"/>
          </a:xfrm>
          <a:prstGeom prst="straightConnector1">
            <a:avLst/>
          </a:prstGeom>
          <a:noFill/>
          <a:ln w="9525" cap="flat" cmpd="sng">
            <a:solidFill>
              <a:srgbClr val="FFD31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5" name="Google Shape;295;p40"/>
          <p:cNvCxnSpPr/>
          <p:nvPr/>
        </p:nvCxnSpPr>
        <p:spPr>
          <a:xfrm>
            <a:off x="-59400" y="4405467"/>
            <a:ext cx="9203400" cy="0"/>
          </a:xfrm>
          <a:prstGeom prst="straightConnector1">
            <a:avLst/>
          </a:prstGeom>
          <a:noFill/>
          <a:ln w="9525" cap="flat" cmpd="sng">
            <a:solidFill>
              <a:srgbClr val="FFD31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61DECB3-BD01-C606-1134-4298EDC41207}"/>
              </a:ext>
            </a:extLst>
          </p:cNvPr>
          <p:cNvSpPr txBox="1"/>
          <p:nvPr/>
        </p:nvSpPr>
        <p:spPr>
          <a:xfrm>
            <a:off x="260484" y="1374836"/>
            <a:ext cx="7084943" cy="2310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          </a:t>
            </a:r>
            <a:r>
              <a:rPr lang="vi-VN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Đối tượng sử dụng: Ứng dụng này dành cho những người có nhu cầu đặt</a:t>
            </a:r>
            <a:r>
              <a:rPr lang="en-US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b="0" i="0" dirty="0" err="1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giầy</a:t>
            </a:r>
            <a:r>
              <a:rPr lang="en-US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trực tuyến và muốn thuận tiện hơn trong việc đặt hàng.</a:t>
            </a:r>
          </a:p>
          <a:p>
            <a:pPr algn="l">
              <a:lnSpc>
                <a:spcPct val="150000"/>
              </a:lnSpc>
            </a:pPr>
            <a:r>
              <a:rPr lang="en-US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          </a:t>
            </a:r>
            <a:r>
              <a:rPr lang="vi-VN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Lợi ích của dự án: Tăng cường trải nghiệm của khách hàng và tạo ra một phương tiện đặt hàng nhanh chóng và thuận tiện.</a:t>
            </a:r>
          </a:p>
          <a:p>
            <a:pPr algn="l">
              <a:lnSpc>
                <a:spcPct val="150000"/>
              </a:lnSpc>
            </a:pPr>
            <a:r>
              <a:rPr lang="en-US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          </a:t>
            </a:r>
            <a:r>
              <a:rPr lang="vi-VN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Mục đích của dự án: Xây dựng một </a:t>
            </a:r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website </a:t>
            </a:r>
            <a:r>
              <a:rPr lang="vi-VN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đơn giản, thân thiện với người dùng và đáp ứng nhu cầu của khách hàng trong việc đặt </a:t>
            </a:r>
            <a:r>
              <a:rPr lang="en-US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đơn</a:t>
            </a:r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hàng</a:t>
            </a:r>
            <a:r>
              <a:rPr lang="en-US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vi-VN" b="0" i="0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trực tuyến.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4851C617-681B-D6B1-5B73-044D43B49E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2026542" cy="202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Developer - Free user icons">
            <a:extLst>
              <a:ext uri="{FF2B5EF4-FFF2-40B4-BE49-F238E27FC236}">
                <a16:creationId xmlns:a16="http://schemas.microsoft.com/office/drawing/2014/main" id="{A71F5BC5-2099-E145-2098-731E31369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669" y="1576595"/>
            <a:ext cx="1634678" cy="16346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10EEAE-4EB5-E0F5-D5F7-515F33CF34C9}"/>
              </a:ext>
            </a:extLst>
          </p:cNvPr>
          <p:cNvSpPr txBox="1"/>
          <p:nvPr/>
        </p:nvSpPr>
        <p:spPr>
          <a:xfrm>
            <a:off x="8690759" y="48357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39552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0"/>
          <p:cNvSpPr txBox="1">
            <a:spLocks noGrp="1"/>
          </p:cNvSpPr>
          <p:nvPr>
            <p:ph type="title"/>
          </p:nvPr>
        </p:nvSpPr>
        <p:spPr>
          <a:xfrm>
            <a:off x="145665" y="384725"/>
            <a:ext cx="6156893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000" b="1" i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01. ĐỀ TÀI THUYẾT TRÌNH.</a:t>
            </a:r>
          </a:p>
        </p:txBody>
      </p:sp>
      <p:sp>
        <p:nvSpPr>
          <p:cNvPr id="293" name="Google Shape;293;p40"/>
          <p:cNvSpPr txBox="1">
            <a:spLocks noGrp="1"/>
          </p:cNvSpPr>
          <p:nvPr>
            <p:ph type="body" idx="1"/>
          </p:nvPr>
        </p:nvSpPr>
        <p:spPr>
          <a:xfrm>
            <a:off x="260485" y="987696"/>
            <a:ext cx="7351339" cy="383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r>
              <a:rPr lang="en-US" sz="1800" b="1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1.3. Use-Case </a:t>
            </a:r>
            <a:r>
              <a:rPr lang="en-US" sz="1800" b="1" i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tổng</a:t>
            </a:r>
            <a:r>
              <a:rPr lang="en-US" sz="1800" b="1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b="1" i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quan</a:t>
            </a:r>
            <a:r>
              <a:rPr lang="en-US" sz="1800" b="1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cxnSp>
        <p:nvCxnSpPr>
          <p:cNvPr id="294" name="Google Shape;294;p40"/>
          <p:cNvCxnSpPr/>
          <p:nvPr/>
        </p:nvCxnSpPr>
        <p:spPr>
          <a:xfrm>
            <a:off x="8255352" y="0"/>
            <a:ext cx="0" cy="5227800"/>
          </a:xfrm>
          <a:prstGeom prst="straightConnector1">
            <a:avLst/>
          </a:prstGeom>
          <a:noFill/>
          <a:ln w="9525" cap="flat" cmpd="sng">
            <a:solidFill>
              <a:srgbClr val="FFD31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5" name="Google Shape;295;p40"/>
          <p:cNvCxnSpPr/>
          <p:nvPr/>
        </p:nvCxnSpPr>
        <p:spPr>
          <a:xfrm>
            <a:off x="-29700" y="4768205"/>
            <a:ext cx="9203400" cy="0"/>
          </a:xfrm>
          <a:prstGeom prst="straightConnector1">
            <a:avLst/>
          </a:prstGeom>
          <a:noFill/>
          <a:ln w="9525" cap="flat" cmpd="sng">
            <a:solidFill>
              <a:srgbClr val="FFD31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AutoShape 4">
            <a:extLst>
              <a:ext uri="{FF2B5EF4-FFF2-40B4-BE49-F238E27FC236}">
                <a16:creationId xmlns:a16="http://schemas.microsoft.com/office/drawing/2014/main" id="{4851C617-681B-D6B1-5B73-044D43B49E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2026542" cy="202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6D9589-7446-4327-CA6D-19ACE53B4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398" y="1479992"/>
            <a:ext cx="5048276" cy="32205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122" name="Picture 2" descr="Creative thinking - Free people icons">
            <a:extLst>
              <a:ext uri="{FF2B5EF4-FFF2-40B4-BE49-F238E27FC236}">
                <a16:creationId xmlns:a16="http://schemas.microsoft.com/office/drawing/2014/main" id="{6B5E768E-BCB3-BB68-EF6C-826EC38B1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099" y="1519675"/>
            <a:ext cx="2143125" cy="21431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D90988-FEF9-54AB-4FC0-3A07C0539B91}"/>
              </a:ext>
            </a:extLst>
          </p:cNvPr>
          <p:cNvSpPr txBox="1"/>
          <p:nvPr/>
        </p:nvSpPr>
        <p:spPr>
          <a:xfrm>
            <a:off x="8690759" y="48357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92386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0"/>
          <p:cNvSpPr txBox="1">
            <a:spLocks noGrp="1"/>
          </p:cNvSpPr>
          <p:nvPr>
            <p:ph type="title"/>
          </p:nvPr>
        </p:nvSpPr>
        <p:spPr>
          <a:xfrm>
            <a:off x="145665" y="384725"/>
            <a:ext cx="6156893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000" b="1" i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01. ĐỀ TÀI THUYẾT TRÌNH.</a:t>
            </a:r>
          </a:p>
        </p:txBody>
      </p:sp>
      <p:sp>
        <p:nvSpPr>
          <p:cNvPr id="293" name="Google Shape;293;p40"/>
          <p:cNvSpPr txBox="1">
            <a:spLocks noGrp="1"/>
          </p:cNvSpPr>
          <p:nvPr>
            <p:ph type="body" idx="1"/>
          </p:nvPr>
        </p:nvSpPr>
        <p:spPr>
          <a:xfrm>
            <a:off x="260485" y="987696"/>
            <a:ext cx="7351339" cy="383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r>
              <a:rPr lang="en-US" sz="1800" b="1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1.4. Use-Case </a:t>
            </a:r>
            <a:r>
              <a:rPr lang="en-US" sz="1800" b="1" i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quản</a:t>
            </a:r>
            <a:r>
              <a:rPr lang="en-US" sz="1800" b="1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b="1" i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trị</a:t>
            </a:r>
            <a:r>
              <a:rPr lang="en-US" sz="1800" b="1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b="1" i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viên</a:t>
            </a:r>
            <a:r>
              <a:rPr lang="en-US" sz="1800" b="1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cxnSp>
        <p:nvCxnSpPr>
          <p:cNvPr id="294" name="Google Shape;294;p40"/>
          <p:cNvCxnSpPr/>
          <p:nvPr/>
        </p:nvCxnSpPr>
        <p:spPr>
          <a:xfrm>
            <a:off x="8255352" y="0"/>
            <a:ext cx="0" cy="5227800"/>
          </a:xfrm>
          <a:prstGeom prst="straightConnector1">
            <a:avLst/>
          </a:prstGeom>
          <a:noFill/>
          <a:ln w="9525" cap="flat" cmpd="sng">
            <a:solidFill>
              <a:srgbClr val="FFD31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5" name="Google Shape;295;p40"/>
          <p:cNvCxnSpPr/>
          <p:nvPr/>
        </p:nvCxnSpPr>
        <p:spPr>
          <a:xfrm>
            <a:off x="-29700" y="4768205"/>
            <a:ext cx="9203400" cy="0"/>
          </a:xfrm>
          <a:prstGeom prst="straightConnector1">
            <a:avLst/>
          </a:prstGeom>
          <a:noFill/>
          <a:ln w="9525" cap="flat" cmpd="sng">
            <a:solidFill>
              <a:srgbClr val="FFD31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AutoShape 4">
            <a:extLst>
              <a:ext uri="{FF2B5EF4-FFF2-40B4-BE49-F238E27FC236}">
                <a16:creationId xmlns:a16="http://schemas.microsoft.com/office/drawing/2014/main" id="{4851C617-681B-D6B1-5B73-044D43B49E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2026542" cy="202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2" name="Picture 2" descr="Creative thinking - Free people icons">
            <a:extLst>
              <a:ext uri="{FF2B5EF4-FFF2-40B4-BE49-F238E27FC236}">
                <a16:creationId xmlns:a16="http://schemas.microsoft.com/office/drawing/2014/main" id="{6B5E768E-BCB3-BB68-EF6C-826EC38B1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099" y="1519675"/>
            <a:ext cx="2143125" cy="21431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A8543D-FCFD-ED77-85CB-162FEBCD2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43" y="1519674"/>
            <a:ext cx="4648378" cy="31544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F2C7CE-02F6-90E6-2D0D-39DD09CC2AD0}"/>
              </a:ext>
            </a:extLst>
          </p:cNvPr>
          <p:cNvSpPr txBox="1"/>
          <p:nvPr/>
        </p:nvSpPr>
        <p:spPr>
          <a:xfrm>
            <a:off x="8690759" y="48357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96959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0"/>
          <p:cNvSpPr txBox="1">
            <a:spLocks noGrp="1"/>
          </p:cNvSpPr>
          <p:nvPr>
            <p:ph type="title"/>
          </p:nvPr>
        </p:nvSpPr>
        <p:spPr>
          <a:xfrm>
            <a:off x="145665" y="384725"/>
            <a:ext cx="6156893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000" b="1" i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01. ĐỀ TÀI THUYẾT TRÌNH.</a:t>
            </a:r>
          </a:p>
        </p:txBody>
      </p:sp>
      <p:sp>
        <p:nvSpPr>
          <p:cNvPr id="293" name="Google Shape;293;p40"/>
          <p:cNvSpPr txBox="1">
            <a:spLocks noGrp="1"/>
          </p:cNvSpPr>
          <p:nvPr>
            <p:ph type="body" idx="1"/>
          </p:nvPr>
        </p:nvSpPr>
        <p:spPr>
          <a:xfrm>
            <a:off x="260485" y="987696"/>
            <a:ext cx="7351339" cy="383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r>
              <a:rPr lang="en-US" sz="1800" b="1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1.5. Use-Case </a:t>
            </a:r>
            <a:r>
              <a:rPr lang="en-US" sz="1800" b="1" i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khách</a:t>
            </a:r>
            <a:r>
              <a:rPr lang="en-US" sz="1800" b="1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b="1" i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hàng</a:t>
            </a:r>
            <a:r>
              <a:rPr lang="en-US" sz="1800" b="1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cxnSp>
        <p:nvCxnSpPr>
          <p:cNvPr id="294" name="Google Shape;294;p40"/>
          <p:cNvCxnSpPr/>
          <p:nvPr/>
        </p:nvCxnSpPr>
        <p:spPr>
          <a:xfrm>
            <a:off x="8255352" y="0"/>
            <a:ext cx="0" cy="5227800"/>
          </a:xfrm>
          <a:prstGeom prst="straightConnector1">
            <a:avLst/>
          </a:prstGeom>
          <a:noFill/>
          <a:ln w="9525" cap="flat" cmpd="sng">
            <a:solidFill>
              <a:srgbClr val="FFD31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5" name="Google Shape;295;p40"/>
          <p:cNvCxnSpPr/>
          <p:nvPr/>
        </p:nvCxnSpPr>
        <p:spPr>
          <a:xfrm>
            <a:off x="-29700" y="4768205"/>
            <a:ext cx="9203400" cy="0"/>
          </a:xfrm>
          <a:prstGeom prst="straightConnector1">
            <a:avLst/>
          </a:prstGeom>
          <a:noFill/>
          <a:ln w="9525" cap="flat" cmpd="sng">
            <a:solidFill>
              <a:srgbClr val="FFD31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AutoShape 4">
            <a:extLst>
              <a:ext uri="{FF2B5EF4-FFF2-40B4-BE49-F238E27FC236}">
                <a16:creationId xmlns:a16="http://schemas.microsoft.com/office/drawing/2014/main" id="{4851C617-681B-D6B1-5B73-044D43B49E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2026542" cy="202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2" name="Picture 2" descr="Creative thinking - Free people icons">
            <a:extLst>
              <a:ext uri="{FF2B5EF4-FFF2-40B4-BE49-F238E27FC236}">
                <a16:creationId xmlns:a16="http://schemas.microsoft.com/office/drawing/2014/main" id="{6B5E768E-BCB3-BB68-EF6C-826EC38B1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099" y="1519675"/>
            <a:ext cx="2143125" cy="21431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D69AC72-D7D6-A025-9EB2-E4724A72B5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189" y="1459683"/>
            <a:ext cx="5327432" cy="32204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D6A2E6-B6F1-4154-0880-AD818EF68477}"/>
              </a:ext>
            </a:extLst>
          </p:cNvPr>
          <p:cNvSpPr txBox="1"/>
          <p:nvPr/>
        </p:nvSpPr>
        <p:spPr>
          <a:xfrm>
            <a:off x="8690759" y="48357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572601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0"/>
          <p:cNvSpPr txBox="1">
            <a:spLocks noGrp="1"/>
          </p:cNvSpPr>
          <p:nvPr>
            <p:ph type="title"/>
          </p:nvPr>
        </p:nvSpPr>
        <p:spPr>
          <a:xfrm>
            <a:off x="145665" y="384725"/>
            <a:ext cx="6769013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000" b="1" i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02. CÔNG CỤ KHAI THÁC</a:t>
            </a:r>
          </a:p>
        </p:txBody>
      </p:sp>
      <p:cxnSp>
        <p:nvCxnSpPr>
          <p:cNvPr id="294" name="Google Shape;294;p40"/>
          <p:cNvCxnSpPr/>
          <p:nvPr/>
        </p:nvCxnSpPr>
        <p:spPr>
          <a:xfrm>
            <a:off x="8580802" y="0"/>
            <a:ext cx="0" cy="522780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5" name="Google Shape;295;p40"/>
          <p:cNvCxnSpPr/>
          <p:nvPr/>
        </p:nvCxnSpPr>
        <p:spPr>
          <a:xfrm>
            <a:off x="24718" y="4675157"/>
            <a:ext cx="9203400" cy="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92;p40">
            <a:extLst>
              <a:ext uri="{FF2B5EF4-FFF2-40B4-BE49-F238E27FC236}">
                <a16:creationId xmlns:a16="http://schemas.microsoft.com/office/drawing/2014/main" id="{EDF0AE19-3430-0725-B48A-19FA0E7ED898}"/>
              </a:ext>
            </a:extLst>
          </p:cNvPr>
          <p:cNvSpPr txBox="1">
            <a:spLocks/>
          </p:cNvSpPr>
          <p:nvPr/>
        </p:nvSpPr>
        <p:spPr>
          <a:xfrm>
            <a:off x="421049" y="1006625"/>
            <a:ext cx="7537154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ulphur Point"/>
              <a:buNone/>
              <a:defRPr sz="3500" b="1" i="0" u="none" strike="noStrike" cap="none">
                <a:solidFill>
                  <a:schemeClr val="dk1"/>
                </a:solidFill>
                <a:latin typeface="Sulphur Point"/>
                <a:ea typeface="Sulphur Point"/>
                <a:cs typeface="Sulphur Point"/>
                <a:sym typeface="Sulphur Poi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800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2.1. </a:t>
            </a:r>
            <a:r>
              <a:rPr lang="en-US" sz="1800" i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Môi</a:t>
            </a:r>
            <a:r>
              <a:rPr lang="en-US" sz="1800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i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trường</a:t>
            </a:r>
            <a:r>
              <a:rPr lang="en-US" sz="1800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sz="1800" i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ngôn</a:t>
            </a:r>
            <a:r>
              <a:rPr lang="en-US" sz="1800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i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ngữ</a:t>
            </a:r>
            <a:r>
              <a:rPr lang="en-US" sz="1800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i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sử</a:t>
            </a:r>
            <a:r>
              <a:rPr lang="en-US" sz="1800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i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dụng</a:t>
            </a:r>
            <a:r>
              <a:rPr lang="en-US" sz="1800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i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và</a:t>
            </a:r>
            <a:r>
              <a:rPr lang="en-US" sz="1800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i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hệ</a:t>
            </a:r>
            <a:r>
              <a:rPr lang="en-US" sz="1800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i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quản</a:t>
            </a:r>
            <a:r>
              <a:rPr lang="en-US" sz="1800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i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trị</a:t>
            </a:r>
            <a:r>
              <a:rPr lang="en-US" sz="1800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i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cơ</a:t>
            </a:r>
            <a:r>
              <a:rPr lang="en-US" sz="1800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i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sở</a:t>
            </a:r>
            <a:r>
              <a:rPr lang="en-US" sz="1800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i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dữ</a:t>
            </a:r>
            <a:r>
              <a:rPr lang="en-US" sz="1800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i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liệu</a:t>
            </a:r>
            <a:r>
              <a:rPr lang="en-US" sz="1800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B2B2EA-C327-1561-D27E-11405F2A4AD6}"/>
              </a:ext>
            </a:extLst>
          </p:cNvPr>
          <p:cNvSpPr txBox="1"/>
          <p:nvPr/>
        </p:nvSpPr>
        <p:spPr>
          <a:xfrm>
            <a:off x="678476" y="1654126"/>
            <a:ext cx="1676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i="0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- Font-End</a:t>
            </a:r>
          </a:p>
        </p:txBody>
      </p:sp>
      <p:pic>
        <p:nvPicPr>
          <p:cNvPr id="1026" name="Picture 2" descr="Image result for html">
            <a:extLst>
              <a:ext uri="{FF2B5EF4-FFF2-40B4-BE49-F238E27FC236}">
                <a16:creationId xmlns:a16="http://schemas.microsoft.com/office/drawing/2014/main" id="{8745D624-315C-E382-8FBF-8423A2D10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179" y="2146772"/>
            <a:ext cx="1676760" cy="16767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8" name="Picture 4" descr="Image result for css">
            <a:extLst>
              <a:ext uri="{FF2B5EF4-FFF2-40B4-BE49-F238E27FC236}">
                <a16:creationId xmlns:a16="http://schemas.microsoft.com/office/drawing/2014/main" id="{6E905ED0-41E6-0325-C8D5-34A214827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236" y="2812770"/>
            <a:ext cx="1451048" cy="17018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0" name="Picture 6" descr="Image result for js">
            <a:extLst>
              <a:ext uri="{FF2B5EF4-FFF2-40B4-BE49-F238E27FC236}">
                <a16:creationId xmlns:a16="http://schemas.microsoft.com/office/drawing/2014/main" id="{04B3B8C3-0C2D-7575-A890-9FCFF08B6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581" y="2070247"/>
            <a:ext cx="1701818" cy="17018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727BD3-401A-B3E1-54B4-F5D3A93FF954}"/>
              </a:ext>
            </a:extLst>
          </p:cNvPr>
          <p:cNvSpPr txBox="1"/>
          <p:nvPr/>
        </p:nvSpPr>
        <p:spPr>
          <a:xfrm>
            <a:off x="8690759" y="48357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000401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0"/>
          <p:cNvSpPr txBox="1">
            <a:spLocks noGrp="1"/>
          </p:cNvSpPr>
          <p:nvPr>
            <p:ph type="title"/>
          </p:nvPr>
        </p:nvSpPr>
        <p:spPr>
          <a:xfrm>
            <a:off x="145665" y="384725"/>
            <a:ext cx="6769013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000" b="1" i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02. CÔNG CỤ KHAI THÁC</a:t>
            </a:r>
          </a:p>
        </p:txBody>
      </p:sp>
      <p:cxnSp>
        <p:nvCxnSpPr>
          <p:cNvPr id="294" name="Google Shape;294;p40"/>
          <p:cNvCxnSpPr/>
          <p:nvPr/>
        </p:nvCxnSpPr>
        <p:spPr>
          <a:xfrm>
            <a:off x="8580802" y="0"/>
            <a:ext cx="0" cy="522780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5" name="Google Shape;295;p40"/>
          <p:cNvCxnSpPr/>
          <p:nvPr/>
        </p:nvCxnSpPr>
        <p:spPr>
          <a:xfrm>
            <a:off x="24718" y="4675157"/>
            <a:ext cx="9203400" cy="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92;p40">
            <a:extLst>
              <a:ext uri="{FF2B5EF4-FFF2-40B4-BE49-F238E27FC236}">
                <a16:creationId xmlns:a16="http://schemas.microsoft.com/office/drawing/2014/main" id="{EDF0AE19-3430-0725-B48A-19FA0E7ED898}"/>
              </a:ext>
            </a:extLst>
          </p:cNvPr>
          <p:cNvSpPr txBox="1">
            <a:spLocks/>
          </p:cNvSpPr>
          <p:nvPr/>
        </p:nvSpPr>
        <p:spPr>
          <a:xfrm>
            <a:off x="421049" y="1006625"/>
            <a:ext cx="7537154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ulphur Point"/>
              <a:buNone/>
              <a:defRPr sz="3500" b="1" i="0" u="none" strike="noStrike" cap="none">
                <a:solidFill>
                  <a:schemeClr val="dk1"/>
                </a:solidFill>
                <a:latin typeface="Sulphur Point"/>
                <a:ea typeface="Sulphur Point"/>
                <a:cs typeface="Sulphur Point"/>
                <a:sym typeface="Sulphur Poi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800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2.1. </a:t>
            </a:r>
            <a:r>
              <a:rPr lang="en-US" sz="1800" i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Môi</a:t>
            </a:r>
            <a:r>
              <a:rPr lang="en-US" sz="1800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i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trường</a:t>
            </a:r>
            <a:r>
              <a:rPr lang="en-US" sz="1800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sz="1800" i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ngôn</a:t>
            </a:r>
            <a:r>
              <a:rPr lang="en-US" sz="1800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i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ngữ</a:t>
            </a:r>
            <a:r>
              <a:rPr lang="en-US" sz="1800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i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sử</a:t>
            </a:r>
            <a:r>
              <a:rPr lang="en-US" sz="1800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i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dụng</a:t>
            </a:r>
            <a:r>
              <a:rPr lang="en-US" sz="1800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i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và</a:t>
            </a:r>
            <a:r>
              <a:rPr lang="en-US" sz="1800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i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hệ</a:t>
            </a:r>
            <a:r>
              <a:rPr lang="en-US" sz="1800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i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quản</a:t>
            </a:r>
            <a:r>
              <a:rPr lang="en-US" sz="1800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i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trị</a:t>
            </a:r>
            <a:r>
              <a:rPr lang="en-US" sz="1800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i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cơ</a:t>
            </a:r>
            <a:r>
              <a:rPr lang="en-US" sz="1800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i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sở</a:t>
            </a:r>
            <a:r>
              <a:rPr lang="en-US" sz="1800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i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dữ</a:t>
            </a:r>
            <a:r>
              <a:rPr lang="en-US" sz="1800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800" i="1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liệu</a:t>
            </a:r>
            <a:r>
              <a:rPr lang="en-US" sz="1800" i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B2B2EA-C327-1561-D27E-11405F2A4AD6}"/>
              </a:ext>
            </a:extLst>
          </p:cNvPr>
          <p:cNvSpPr txBox="1"/>
          <p:nvPr/>
        </p:nvSpPr>
        <p:spPr>
          <a:xfrm>
            <a:off x="678476" y="1654126"/>
            <a:ext cx="1676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i="0" dirty="0">
                <a:solidFill>
                  <a:schemeClr val="accent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- Back-End</a:t>
            </a:r>
          </a:p>
        </p:txBody>
      </p:sp>
      <p:pic>
        <p:nvPicPr>
          <p:cNvPr id="3076" name="Picture 4" descr="Image result for XAMPP">
            <a:extLst>
              <a:ext uri="{FF2B5EF4-FFF2-40B4-BE49-F238E27FC236}">
                <a16:creationId xmlns:a16="http://schemas.microsoft.com/office/drawing/2014/main" id="{BDC7E1E5-B5BF-935C-6F6A-B25C3C2E6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804" y="2031188"/>
            <a:ext cx="1743075" cy="1771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78" name="Picture 6" descr="Image result for MYSQL">
            <a:extLst>
              <a:ext uri="{FF2B5EF4-FFF2-40B4-BE49-F238E27FC236}">
                <a16:creationId xmlns:a16="http://schemas.microsoft.com/office/drawing/2014/main" id="{7FBC9258-1828-86CD-070B-77A8CA2F8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142" y="2282391"/>
            <a:ext cx="2656705" cy="13682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F1D03A-DED8-4595-0D03-5AF6A8E8F0CE}"/>
              </a:ext>
            </a:extLst>
          </p:cNvPr>
          <p:cNvSpPr txBox="1"/>
          <p:nvPr/>
        </p:nvSpPr>
        <p:spPr>
          <a:xfrm>
            <a:off x="8690759" y="48357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9</a:t>
            </a:r>
          </a:p>
        </p:txBody>
      </p:sp>
      <p:pic>
        <p:nvPicPr>
          <p:cNvPr id="1026" name="Picture 2" descr="spring framework là gì ? Học lập trình java spring boot mvc framework">
            <a:extLst>
              <a:ext uri="{FF2B5EF4-FFF2-40B4-BE49-F238E27FC236}">
                <a16:creationId xmlns:a16="http://schemas.microsoft.com/office/drawing/2014/main" id="{493888ED-0D55-32CB-2931-FFDD178E6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71" y="2248278"/>
            <a:ext cx="3105150" cy="14763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197614"/>
      </p:ext>
    </p:extLst>
  </p:cSld>
  <p:clrMapOvr>
    <a:masterClrMapping/>
  </p:clrMapOvr>
</p:sld>
</file>

<file path=ppt/theme/theme1.xml><?xml version="1.0" encoding="utf-8"?>
<a:theme xmlns:a="http://schemas.openxmlformats.org/drawingml/2006/main" name="Business Trip Project Proposal by Slidesgo">
  <a:themeElements>
    <a:clrScheme name="Simple Light">
      <a:dk1>
        <a:srgbClr val="FFD312"/>
      </a:dk1>
      <a:lt1>
        <a:srgbClr val="797D85"/>
      </a:lt1>
      <a:dk2>
        <a:srgbClr val="595959"/>
      </a:dk2>
      <a:lt2>
        <a:srgbClr val="EE5858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D31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445</Words>
  <Application>Microsoft Office PowerPoint</Application>
  <PresentationFormat>On-screen Show (16:9)</PresentationFormat>
  <Paragraphs>53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Sulphur Point</vt:lpstr>
      <vt:lpstr>Fira Sans Extra Condensed Medium</vt:lpstr>
      <vt:lpstr>Bebas Neue</vt:lpstr>
      <vt:lpstr>Proxima Nova</vt:lpstr>
      <vt:lpstr>Verdana</vt:lpstr>
      <vt:lpstr>Times New Roman</vt:lpstr>
      <vt:lpstr>Quicksand</vt:lpstr>
      <vt:lpstr>Arial</vt:lpstr>
      <vt:lpstr>Business Trip Project Proposal by Slidesgo</vt:lpstr>
      <vt:lpstr>Slidesgo Final Pages</vt:lpstr>
      <vt:lpstr>CHUYÊN ĐỀ CÔNG NGHỆ  PHẦM MỀM</vt:lpstr>
      <vt:lpstr>ĐỀ TÀI THUYẾT TRÌNH</vt:lpstr>
      <vt:lpstr>01. ĐỀ TÀI THUYẾT TRÌNH.</vt:lpstr>
      <vt:lpstr>01. ĐỀ TÀI THUYẾT TRÌNH.</vt:lpstr>
      <vt:lpstr>01. ĐỀ TÀI THUYẾT TRÌNH.</vt:lpstr>
      <vt:lpstr>01. ĐỀ TÀI THUYẾT TRÌNH.</vt:lpstr>
      <vt:lpstr>01. ĐỀ TÀI THUYẾT TRÌNH.</vt:lpstr>
      <vt:lpstr>02. CÔNG CỤ KHAI THÁC</vt:lpstr>
      <vt:lpstr>02. CÔNG CỤ KHAI THÁC</vt:lpstr>
      <vt:lpstr>03. DEMO.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LẬP TRÌNH MẠNG MÁY TÍNH</dc:title>
  <cp:lastModifiedBy>tthanh phong</cp:lastModifiedBy>
  <cp:revision>102</cp:revision>
  <dcterms:modified xsi:type="dcterms:W3CDTF">2023-04-02T09:43:37Z</dcterms:modified>
</cp:coreProperties>
</file>